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3" d="100"/>
          <a:sy n="133" d="100"/>
        </p:scale>
        <p:origin x="-984" y="-3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01527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 entities: Local school districts, Federal govt (dept of ag not ed!), and the students (or more accurately their families).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Traditionally the federal reimbursement depended on the student’s family income. This led to stigmatization and so there has been a push for Universal Lunch program.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brute force fails even for just 30 schools (years even with supercomputers)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hyperlink" Target="https://drive.google.com/file/d/1KbOUYEsbj-BLZ1qO0byR7bfhsrYegtGp/view" TargetMode="Externa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nyc.gov/analytics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rimmele@analytics.nyc.gov" TargetMode="External"/><Relationship Id="rId5" Type="http://schemas.openxmlformats.org/officeDocument/2006/relationships/hyperlink" Target="mailto:dmpatel@analytics.nyc.gov" TargetMode="External"/><Relationship Id="rId4" Type="http://schemas.openxmlformats.org/officeDocument/2006/relationships/hyperlink" Target="https://moda-nyc.github.io/Project-Library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392500" y="155300"/>
            <a:ext cx="5614800" cy="2201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Free Lunch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with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/>
              <a:t>NYC Analytics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Optimizing School Lunch Programs with Python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3952900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</a:rPr>
              <a:t>PyData NYC: Tuesday Nov 28, 2017 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13" y="155300"/>
            <a:ext cx="3301725" cy="22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Monte Carlo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Initialize: Randomly group all schools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Take a ‘step’: Choose a random school and change its group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Compare: Calculate the difference in reimbursements (ΔR)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Accept/Reject: </a:t>
            </a:r>
            <a:br>
              <a:rPr lang="en"/>
            </a:br>
            <a:r>
              <a:rPr lang="en"/>
              <a:t>If ΔR&gt;0, accept move </a:t>
            </a:r>
            <a:br>
              <a:rPr lang="en"/>
            </a:br>
            <a:r>
              <a:rPr lang="en"/>
              <a:t>If ΔR&lt;0, reject move.</a:t>
            </a:r>
          </a:p>
          <a:p>
            <a:pPr marL="457200" lvl="0" indent="-342900" rtl="0">
              <a:spcBef>
                <a:spcPts val="0"/>
              </a:spcBef>
              <a:buSzPts val="1800"/>
              <a:buAutoNum type="arabicPeriod"/>
            </a:pPr>
            <a:r>
              <a:rPr lang="en"/>
              <a:t>Repeat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Method also called - Stochastic Hill Climbing</a:t>
            </a:r>
          </a:p>
        </p:txBody>
      </p:sp>
      <p:sp>
        <p:nvSpPr>
          <p:cNvPr id="192" name="Shape 192"/>
          <p:cNvSpPr/>
          <p:nvPr/>
        </p:nvSpPr>
        <p:spPr>
          <a:xfrm>
            <a:off x="51700" y="1704226"/>
            <a:ext cx="355400" cy="1562141"/>
          </a:xfrm>
          <a:custGeom>
            <a:avLst/>
            <a:gdLst/>
            <a:ahLst/>
            <a:cxnLst/>
            <a:rect l="0" t="0" r="0" b="0"/>
            <a:pathLst>
              <a:path w="14216" h="99993" extrusionOk="0">
                <a:moveTo>
                  <a:pt x="12024" y="99993"/>
                </a:moveTo>
                <a:cubicBezTo>
                  <a:pt x="10197" y="92634"/>
                  <a:pt x="2734" y="71444"/>
                  <a:pt x="1064" y="55839"/>
                </a:cubicBezTo>
                <a:cubicBezTo>
                  <a:pt x="-606" y="40233"/>
                  <a:pt x="-189" y="15651"/>
                  <a:pt x="2003" y="6361"/>
                </a:cubicBezTo>
                <a:cubicBezTo>
                  <a:pt x="4195" y="-2929"/>
                  <a:pt x="12180" y="1141"/>
                  <a:pt x="14216" y="98"/>
                </a:cubicBezTo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about local maxima?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73" y="1152485"/>
            <a:ext cx="4889925" cy="33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Simulated Annealing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04700" cy="351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Initialize: Randomly group all schools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Take a ‘step’: Choose a random school and change its group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Compare: Calculate the difference in reimbursements (ΔR)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Accept/Reject: </a:t>
            </a:r>
            <a:br>
              <a:rPr lang="en" sz="1800"/>
            </a:br>
            <a:r>
              <a:rPr lang="en" sz="1800"/>
              <a:t>If ΔR&gt;0, accept new state </a:t>
            </a:r>
            <a:br>
              <a:rPr lang="en" sz="1800"/>
            </a:br>
            <a:r>
              <a:rPr lang="en" sz="1800"/>
              <a:t>If ΔR&lt;0, then accept with probability	     e</a:t>
            </a:r>
            <a:r>
              <a:rPr lang="en" sz="1800" baseline="30000"/>
              <a:t>ΔR/T</a:t>
            </a:r>
          </a:p>
          <a:p>
            <a:pPr marL="457200" lvl="0" indent="-342900">
              <a:spcBef>
                <a:spcPts val="0"/>
              </a:spcBef>
              <a:buSzPts val="1800"/>
              <a:buAutoNum type="arabicPeriod"/>
            </a:pPr>
            <a:r>
              <a:rPr lang="en" sz="1800"/>
              <a:t>Repeat, letting T→ 0</a:t>
            </a:r>
            <a:br>
              <a:rPr lang="en" sz="1800"/>
            </a:br>
            <a:endParaRPr lang="en" sz="1800"/>
          </a:p>
        </p:txBody>
      </p:sp>
      <p:grpSp>
        <p:nvGrpSpPr>
          <p:cNvPr id="207" name="Shape 207"/>
          <p:cNvGrpSpPr/>
          <p:nvPr/>
        </p:nvGrpSpPr>
        <p:grpSpPr>
          <a:xfrm>
            <a:off x="4916525" y="1260450"/>
            <a:ext cx="4094400" cy="2466000"/>
            <a:chOff x="3930125" y="1792800"/>
            <a:chExt cx="4094400" cy="2466000"/>
          </a:xfrm>
        </p:grpSpPr>
        <p:sp>
          <p:nvSpPr>
            <p:cNvPr id="208" name="Shape 208"/>
            <p:cNvSpPr/>
            <p:nvPr/>
          </p:nvSpPr>
          <p:spPr>
            <a:xfrm>
              <a:off x="3930125" y="1792800"/>
              <a:ext cx="4094400" cy="2466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09" name="Shape 209"/>
            <p:cNvPicPr preferRelativeResize="0"/>
            <p:nvPr/>
          </p:nvPicPr>
          <p:blipFill rotWithShape="1">
            <a:blip r:embed="rId3">
              <a:alphaModFix/>
            </a:blip>
            <a:srcRect l="9898" t="5487" r="4175" b="11997"/>
            <a:stretch/>
          </p:blipFill>
          <p:spPr>
            <a:xfrm>
              <a:off x="4098315" y="2137225"/>
              <a:ext cx="2086410" cy="1346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0" name="Shape 210"/>
            <p:cNvCxnSpPr/>
            <p:nvPr/>
          </p:nvCxnSpPr>
          <p:spPr>
            <a:xfrm>
              <a:off x="4008325" y="3483800"/>
              <a:ext cx="3757800" cy="7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211" name="Shape 211"/>
            <p:cNvCxnSpPr/>
            <p:nvPr/>
          </p:nvCxnSpPr>
          <p:spPr>
            <a:xfrm flipH="1">
              <a:off x="6114375" y="1996325"/>
              <a:ext cx="31200" cy="2133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lg" len="lg"/>
              <a:tailEnd type="none" w="lg" len="lg"/>
            </a:ln>
          </p:spPr>
        </p:cxnSp>
        <p:cxnSp>
          <p:nvCxnSpPr>
            <p:cNvPr id="212" name="Shape 212"/>
            <p:cNvCxnSpPr/>
            <p:nvPr/>
          </p:nvCxnSpPr>
          <p:spPr>
            <a:xfrm>
              <a:off x="6137675" y="2192050"/>
              <a:ext cx="1667400" cy="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none" w="lg" len="lg"/>
            </a:ln>
          </p:spPr>
        </p:cxnSp>
      </p:grpSp>
      <p:sp>
        <p:nvSpPr>
          <p:cNvPr id="213" name="Shape 213"/>
          <p:cNvSpPr txBox="1"/>
          <p:nvPr/>
        </p:nvSpPr>
        <p:spPr>
          <a:xfrm>
            <a:off x="6403875" y="1260450"/>
            <a:ext cx="829800" cy="52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</a:t>
            </a:r>
            <a:r>
              <a:rPr lang="en" sz="2400" baseline="30000"/>
              <a:t>ΔR/T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495800" y="1941575"/>
            <a:ext cx="673200" cy="3366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T → 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5" name="Shape 215"/>
          <p:cNvCxnSpPr/>
          <p:nvPr/>
        </p:nvCxnSpPr>
        <p:spPr>
          <a:xfrm>
            <a:off x="6098600" y="2278175"/>
            <a:ext cx="532500" cy="3366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16" name="Shape 216"/>
          <p:cNvSpPr txBox="1"/>
          <p:nvPr/>
        </p:nvSpPr>
        <p:spPr>
          <a:xfrm>
            <a:off x="8159100" y="2900325"/>
            <a:ext cx="673200" cy="3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aseline="30000"/>
              <a:t>ΔR</a:t>
            </a:r>
          </a:p>
        </p:txBody>
      </p:sp>
      <p:sp>
        <p:nvSpPr>
          <p:cNvPr id="217" name="Shape 217"/>
          <p:cNvSpPr/>
          <p:nvPr/>
        </p:nvSpPr>
        <p:spPr>
          <a:xfrm>
            <a:off x="51711" y="1704228"/>
            <a:ext cx="355400" cy="2499825"/>
          </a:xfrm>
          <a:custGeom>
            <a:avLst/>
            <a:gdLst/>
            <a:ahLst/>
            <a:cxnLst/>
            <a:rect l="0" t="0" r="0" b="0"/>
            <a:pathLst>
              <a:path w="14216" h="99993" extrusionOk="0">
                <a:moveTo>
                  <a:pt x="12024" y="99993"/>
                </a:moveTo>
                <a:cubicBezTo>
                  <a:pt x="10197" y="92634"/>
                  <a:pt x="2734" y="71444"/>
                  <a:pt x="1064" y="55839"/>
                </a:cubicBezTo>
                <a:cubicBezTo>
                  <a:pt x="-606" y="40233"/>
                  <a:pt x="-189" y="15651"/>
                  <a:pt x="2003" y="6361"/>
                </a:cubicBezTo>
                <a:cubicBezTo>
                  <a:pt x="4195" y="-2929"/>
                  <a:pt x="12180" y="1141"/>
                  <a:pt x="14216" y="98"/>
                </a:cubicBezTo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Optimizing for faster runtime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845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Vectorize!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any and all loops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 once, aggregate stuff many times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/>
              <a:t>pd.groupby  is incredibly versatile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Parallel Processing!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/>
              <a:t>Run many trials at once</a:t>
            </a:r>
          </a:p>
        </p:txBody>
      </p:sp>
      <p:pic>
        <p:nvPicPr>
          <p:cNvPr id="225" name="Shape 225" title="Points sco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5100" y="1256897"/>
            <a:ext cx="3160350" cy="27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Video of Simulation</a:t>
            </a:r>
          </a:p>
        </p:txBody>
      </p:sp>
      <p:sp>
        <p:nvSpPr>
          <p:cNvPr id="232" name="Shape 232" title="freelunch-randomstart-thresholdsfull.mp4">
            <a:hlinkClick r:id="rId5"/>
          </p:cNvPr>
          <p:cNvSpPr/>
          <p:nvPr/>
        </p:nvSpPr>
        <p:spPr>
          <a:xfrm>
            <a:off x="2234425" y="1017725"/>
            <a:ext cx="4572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2" name="freelunch-randomstart-thresholdsfu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1017725"/>
            <a:ext cx="6120625" cy="391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4832400" y="10149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Monte Carlo - simulated annealing method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Best of 100 runs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sz="1800"/>
              <a:t>Dollar amount saved using MC: $11 million (or about 5%)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5" y="1152475"/>
            <a:ext cx="4633225" cy="31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- compared to other methods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21" y="1307400"/>
            <a:ext cx="5818542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Online: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www.nyc.gov/analytics</a:t>
            </a:r>
            <a:r>
              <a:rPr lang="en"/>
              <a:t/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https://moda-nyc.github.io/Project-Library/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Contact us: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Deena Patel - </a:t>
            </a:r>
            <a:r>
              <a:rPr lang="en" u="sng">
                <a:solidFill>
                  <a:schemeClr val="hlink"/>
                </a:solidFill>
                <a:hlinkClick r:id="rId5"/>
              </a:rPr>
              <a:t>dmpatel@analytics.nyc.gov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Simon Rimmele - </a:t>
            </a:r>
            <a:r>
              <a:rPr lang="en" u="sng">
                <a:solidFill>
                  <a:schemeClr val="hlink"/>
                </a:solidFill>
                <a:hlinkClick r:id="rId6"/>
              </a:rPr>
              <a:t>srimmele@analytics.nyc.gov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538" y="293538"/>
            <a:ext cx="3190875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703625"/>
            <a:ext cx="1405820" cy="4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MODA overview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What’s a free lunch?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Combinatorial optimization - Monte Carlo methods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Improving runtime - vectorized methods in pandas and parallel processing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Results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Questions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MODA and Open Source Analytics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925" y="1819399"/>
            <a:ext cx="5749748" cy="27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4" y="1819399"/>
            <a:ext cx="2294819" cy="205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75" y="108172"/>
            <a:ext cx="6411525" cy="17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pays for lunch?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26" y="1344450"/>
            <a:ext cx="2601722" cy="157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775" y="3074425"/>
            <a:ext cx="2505750" cy="18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4825" y="1540975"/>
            <a:ext cx="2342100" cy="23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Universal lunch programs </a:t>
            </a:r>
            <a:br>
              <a:rPr lang="en"/>
            </a:br>
            <a:endParaRPr lang="en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53650" y="1160300"/>
            <a:ext cx="8636700" cy="1524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Move away from individual student based reimbursement (stigma)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meals at a school are reimbursed the same way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sz="1800"/>
              <a:t>All students receive meals at no cost 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269" y="2639919"/>
            <a:ext cx="4275075" cy="24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432600" y="2564850"/>
            <a:ext cx="3999900" cy="230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CEP program</a:t>
            </a:r>
            <a:r>
              <a:rPr lang="en" sz="1800"/>
              <a:t> - Local school districts can apply for federal reimbursement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Based on set percentage of “identified students” of the school or group of schools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sz="1800"/>
              <a:t>No constraint on how to group schools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NYC Department of Education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63900"/>
            <a:ext cx="4229400" cy="39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 1 million students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sz="1800"/>
              <a:t>Over 1500 schools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Analytics question: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800"/>
              <a:t>What’s the best way to group schools to maximize reimbursements in order to take full advantage of the federal CEP (universal lunch) program?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CEP - Reimbursement Rules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1700" y="1056825"/>
            <a:ext cx="8520600" cy="10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lunches reimbursed at either the “free” or “paid” rate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/>
              <a:t>Percent reimbursed at the “free” rate (higher rate) depends on group’s makeup.</a:t>
            </a:r>
          </a:p>
        </p:txBody>
      </p:sp>
      <p:grpSp>
        <p:nvGrpSpPr>
          <p:cNvPr id="108" name="Shape 108"/>
          <p:cNvGrpSpPr/>
          <p:nvPr/>
        </p:nvGrpSpPr>
        <p:grpSpPr>
          <a:xfrm>
            <a:off x="328725" y="2320375"/>
            <a:ext cx="6845100" cy="2579525"/>
            <a:chOff x="328725" y="2320375"/>
            <a:chExt cx="6845100" cy="2579525"/>
          </a:xfrm>
        </p:grpSpPr>
        <p:sp>
          <p:nvSpPr>
            <p:cNvPr id="109" name="Shape 109"/>
            <p:cNvSpPr/>
            <p:nvPr/>
          </p:nvSpPr>
          <p:spPr>
            <a:xfrm>
              <a:off x="328725" y="2320375"/>
              <a:ext cx="6845100" cy="2552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10" name="Shape 110"/>
            <p:cNvCxnSpPr/>
            <p:nvPr/>
          </p:nvCxnSpPr>
          <p:spPr>
            <a:xfrm>
              <a:off x="1366450" y="3280750"/>
              <a:ext cx="25719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11" name="Shape 111"/>
            <p:cNvCxnSpPr/>
            <p:nvPr/>
          </p:nvCxnSpPr>
          <p:spPr>
            <a:xfrm>
              <a:off x="3931750" y="4002625"/>
              <a:ext cx="1405200" cy="129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12" name="Shape 112"/>
            <p:cNvCxnSpPr/>
            <p:nvPr/>
          </p:nvCxnSpPr>
          <p:spPr>
            <a:xfrm>
              <a:off x="3931750" y="3287175"/>
              <a:ext cx="6600" cy="7155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13" name="Shape 113"/>
            <p:cNvCxnSpPr/>
            <p:nvPr/>
          </p:nvCxnSpPr>
          <p:spPr>
            <a:xfrm>
              <a:off x="1372900" y="2816625"/>
              <a:ext cx="0" cy="165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lg" len="lg"/>
              <a:tailEnd type="none" w="lg" len="lg"/>
            </a:ln>
          </p:spPr>
        </p:cxnSp>
        <p:cxnSp>
          <p:nvCxnSpPr>
            <p:cNvPr id="114" name="Shape 114"/>
            <p:cNvCxnSpPr/>
            <p:nvPr/>
          </p:nvCxnSpPr>
          <p:spPr>
            <a:xfrm>
              <a:off x="1379325" y="4466700"/>
              <a:ext cx="4743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15" name="Shape 115"/>
            <p:cNvCxnSpPr/>
            <p:nvPr/>
          </p:nvCxnSpPr>
          <p:spPr>
            <a:xfrm>
              <a:off x="5343300" y="4395800"/>
              <a:ext cx="300" cy="13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6" name="Shape 116"/>
            <p:cNvSpPr txBox="1"/>
            <p:nvPr/>
          </p:nvSpPr>
          <p:spPr>
            <a:xfrm>
              <a:off x="5072625" y="4466700"/>
              <a:ext cx="7863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100%</a:t>
              </a:r>
            </a:p>
          </p:txBody>
        </p:sp>
        <p:cxnSp>
          <p:nvCxnSpPr>
            <p:cNvPr id="117" name="Shape 117"/>
            <p:cNvCxnSpPr/>
            <p:nvPr/>
          </p:nvCxnSpPr>
          <p:spPr>
            <a:xfrm>
              <a:off x="1327775" y="3287175"/>
              <a:ext cx="9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18" name="Shape 118"/>
            <p:cNvCxnSpPr/>
            <p:nvPr/>
          </p:nvCxnSpPr>
          <p:spPr>
            <a:xfrm>
              <a:off x="1327775" y="4009075"/>
              <a:ext cx="9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19" name="Shape 119"/>
            <p:cNvCxnSpPr/>
            <p:nvPr/>
          </p:nvCxnSpPr>
          <p:spPr>
            <a:xfrm>
              <a:off x="3934900" y="4398900"/>
              <a:ext cx="300" cy="13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20" name="Shape 120"/>
            <p:cNvSpPr txBox="1"/>
            <p:nvPr/>
          </p:nvSpPr>
          <p:spPr>
            <a:xfrm>
              <a:off x="3480650" y="4466700"/>
              <a:ext cx="1063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threshold</a:t>
              </a:r>
              <a:r>
                <a:rPr lang="en" baseline="-25000"/>
                <a:t>g</a:t>
              </a:r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476975" y="3792475"/>
              <a:ext cx="9927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paid rate</a:t>
              </a: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476975" y="3088800"/>
              <a:ext cx="9927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free rate</a:t>
              </a:r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5936275" y="4466700"/>
              <a:ext cx="92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lunches</a:t>
              </a:r>
            </a:p>
          </p:txBody>
        </p:sp>
        <p:sp>
          <p:nvSpPr>
            <p:cNvPr id="124" name="Shape 124"/>
            <p:cNvSpPr txBox="1"/>
            <p:nvPr/>
          </p:nvSpPr>
          <p:spPr>
            <a:xfrm>
              <a:off x="367375" y="2335825"/>
              <a:ext cx="41418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b="1" i="1"/>
                <a:t>Reimbursement rates at a school in group g</a:t>
              </a:r>
            </a:p>
          </p:txBody>
        </p:sp>
      </p:grpSp>
      <p:sp>
        <p:nvSpPr>
          <p:cNvPr id="125" name="Shape 125"/>
          <p:cNvSpPr/>
          <p:nvPr/>
        </p:nvSpPr>
        <p:spPr>
          <a:xfrm>
            <a:off x="3491475" y="4498850"/>
            <a:ext cx="1031775" cy="401066"/>
          </a:xfrm>
          <a:custGeom>
            <a:avLst/>
            <a:gdLst/>
            <a:ahLst/>
            <a:cxnLst/>
            <a:rect l="0" t="0" r="0" b="0"/>
            <a:pathLst>
              <a:path w="37434" h="14820" extrusionOk="0">
                <a:moveTo>
                  <a:pt x="14001" y="1809"/>
                </a:moveTo>
                <a:cubicBezTo>
                  <a:pt x="10770" y="-616"/>
                  <a:pt x="4886" y="-636"/>
                  <a:pt x="1884" y="2067"/>
                </a:cubicBezTo>
                <a:cubicBezTo>
                  <a:pt x="-479" y="4195"/>
                  <a:pt x="-623" y="9356"/>
                  <a:pt x="1626" y="11606"/>
                </a:cubicBezTo>
                <a:cubicBezTo>
                  <a:pt x="6572" y="16552"/>
                  <a:pt x="15568" y="14534"/>
                  <a:pt x="22509" y="13668"/>
                </a:cubicBezTo>
                <a:cubicBezTo>
                  <a:pt x="27689" y="13021"/>
                  <a:pt x="35706" y="13254"/>
                  <a:pt x="37205" y="8254"/>
                </a:cubicBezTo>
                <a:cubicBezTo>
                  <a:pt x="39702" y="-80"/>
                  <a:pt x="20897" y="778"/>
                  <a:pt x="12197" y="778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26" name="Shape 126"/>
          <p:cNvSpPr txBox="1"/>
          <p:nvPr/>
        </p:nvSpPr>
        <p:spPr>
          <a:xfrm>
            <a:off x="4119000" y="2979600"/>
            <a:ext cx="3010800" cy="901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Depends on group: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threshold</a:t>
            </a:r>
            <a:r>
              <a:rPr lang="en" baseline="-25000"/>
              <a:t>g </a:t>
            </a:r>
            <a:r>
              <a:rPr lang="en"/>
              <a:t>= %identified</a:t>
            </a:r>
            <a:r>
              <a:rPr lang="en" baseline="-25000"/>
              <a:t>g</a:t>
            </a:r>
            <a:r>
              <a:rPr lang="en"/>
              <a:t> * 1.6</a:t>
            </a:r>
          </a:p>
          <a:p>
            <a:pPr marL="457200" lvl="0" indent="-317500" rtl="0">
              <a:spcBef>
                <a:spcPts val="0"/>
              </a:spcBef>
              <a:buSzPts val="1400"/>
              <a:buChar char="●"/>
            </a:pPr>
            <a:r>
              <a:rPr lang="en"/>
              <a:t>64% &lt; threshold</a:t>
            </a:r>
            <a:r>
              <a:rPr lang="en" baseline="-25000"/>
              <a:t>g</a:t>
            </a:r>
            <a:r>
              <a:rPr lang="en"/>
              <a:t>&lt; 100%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Combining schools</a:t>
            </a:r>
          </a:p>
        </p:txBody>
      </p:sp>
      <p:sp>
        <p:nvSpPr>
          <p:cNvPr id="133" name="Shape 133"/>
          <p:cNvSpPr/>
          <p:nvPr/>
        </p:nvSpPr>
        <p:spPr>
          <a:xfrm>
            <a:off x="367450" y="1129050"/>
            <a:ext cx="4141800" cy="361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5" y="3068488"/>
            <a:ext cx="156060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74" y="3464674"/>
            <a:ext cx="3652025" cy="10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963" y="1659163"/>
            <a:ext cx="2991851" cy="4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571500" y="1758963"/>
            <a:ext cx="501900" cy="19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447813" y="1154200"/>
            <a:ext cx="2041200" cy="46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</a:rPr>
              <a:t>GOAL: Maximize</a:t>
            </a:r>
          </a:p>
        </p:txBody>
      </p:sp>
      <p:sp>
        <p:nvSpPr>
          <p:cNvPr id="139" name="Shape 139"/>
          <p:cNvSpPr/>
          <p:nvPr/>
        </p:nvSpPr>
        <p:spPr>
          <a:xfrm>
            <a:off x="4639303" y="1102265"/>
            <a:ext cx="3594982" cy="179548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40" name="Shape 140"/>
          <p:cNvCxnSpPr/>
          <p:nvPr/>
        </p:nvCxnSpPr>
        <p:spPr>
          <a:xfrm>
            <a:off x="5192840" y="1421343"/>
            <a:ext cx="0" cy="10640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41" name="Shape 141"/>
          <p:cNvCxnSpPr/>
          <p:nvPr/>
        </p:nvCxnSpPr>
        <p:spPr>
          <a:xfrm rot="10800000" flipH="1">
            <a:off x="5198458" y="2472708"/>
            <a:ext cx="2779861" cy="8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2" name="Shape 142"/>
          <p:cNvSpPr txBox="1"/>
          <p:nvPr/>
        </p:nvSpPr>
        <p:spPr>
          <a:xfrm>
            <a:off x="4772799" y="1729957"/>
            <a:ext cx="430800" cy="40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147225" y="2450323"/>
            <a:ext cx="930293" cy="3275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threshold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3313" y="1297538"/>
            <a:ext cx="645875" cy="1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6816175" y="1819638"/>
            <a:ext cx="97800" cy="114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6816175" y="2239338"/>
            <a:ext cx="97800" cy="114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116450" y="1819638"/>
            <a:ext cx="97800" cy="114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6578615" y="1679650"/>
            <a:ext cx="542425" cy="812500"/>
          </a:xfrm>
          <a:custGeom>
            <a:avLst/>
            <a:gdLst/>
            <a:ahLst/>
            <a:cxnLst/>
            <a:rect l="0" t="0" r="0" b="0"/>
            <a:pathLst>
              <a:path w="21697" h="32500" extrusionOk="0">
                <a:moveTo>
                  <a:pt x="12290" y="0"/>
                </a:moveTo>
                <a:cubicBezTo>
                  <a:pt x="7309" y="0"/>
                  <a:pt x="851" y="3970"/>
                  <a:pt x="303" y="8921"/>
                </a:cubicBezTo>
                <a:cubicBezTo>
                  <a:pt x="-616" y="17223"/>
                  <a:pt x="968" y="31067"/>
                  <a:pt x="9224" y="32339"/>
                </a:cubicBezTo>
                <a:cubicBezTo>
                  <a:pt x="13413" y="32984"/>
                  <a:pt x="19377" y="30805"/>
                  <a:pt x="20654" y="26763"/>
                </a:cubicBezTo>
                <a:cubicBezTo>
                  <a:pt x="23405" y="18047"/>
                  <a:pt x="20801" y="1970"/>
                  <a:pt x="11733" y="836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49" name="Shape 149"/>
          <p:cNvSpPr/>
          <p:nvPr/>
        </p:nvSpPr>
        <p:spPr>
          <a:xfrm>
            <a:off x="5866349" y="1602524"/>
            <a:ext cx="1381000" cy="496625"/>
          </a:xfrm>
          <a:custGeom>
            <a:avLst/>
            <a:gdLst/>
            <a:ahLst/>
            <a:cxnLst/>
            <a:rect l="0" t="0" r="0" b="0"/>
            <a:pathLst>
              <a:path w="55240" h="19865" extrusionOk="0">
                <a:moveTo>
                  <a:pt x="22660" y="576"/>
                </a:moveTo>
                <a:cubicBezTo>
                  <a:pt x="16694" y="576"/>
                  <a:pt x="9782" y="-1338"/>
                  <a:pt x="4818" y="1970"/>
                </a:cubicBezTo>
                <a:cubicBezTo>
                  <a:pt x="647" y="4749"/>
                  <a:pt x="-2022" y="13797"/>
                  <a:pt x="2031" y="16745"/>
                </a:cubicBezTo>
                <a:cubicBezTo>
                  <a:pt x="10679" y="23033"/>
                  <a:pt x="23397" y="17860"/>
                  <a:pt x="34090" y="17860"/>
                </a:cubicBezTo>
                <a:cubicBezTo>
                  <a:pt x="40997" y="17860"/>
                  <a:pt x="52295" y="22376"/>
                  <a:pt x="54720" y="15909"/>
                </a:cubicBezTo>
                <a:cubicBezTo>
                  <a:pt x="59101" y="4220"/>
                  <a:pt x="32912" y="855"/>
                  <a:pt x="20430" y="855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50" name="Shape 150"/>
          <p:cNvSpPr/>
          <p:nvPr/>
        </p:nvSpPr>
        <p:spPr>
          <a:xfrm>
            <a:off x="4639303" y="2982290"/>
            <a:ext cx="3594982" cy="179548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1" name="Shape 151"/>
          <p:cNvCxnSpPr/>
          <p:nvPr/>
        </p:nvCxnSpPr>
        <p:spPr>
          <a:xfrm>
            <a:off x="5192840" y="3301368"/>
            <a:ext cx="0" cy="10640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52" name="Shape 152"/>
          <p:cNvCxnSpPr/>
          <p:nvPr/>
        </p:nvCxnSpPr>
        <p:spPr>
          <a:xfrm rot="10800000" flipH="1">
            <a:off x="5198458" y="4352733"/>
            <a:ext cx="2779861" cy="8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3" name="Shape 153"/>
          <p:cNvSpPr txBox="1"/>
          <p:nvPr/>
        </p:nvSpPr>
        <p:spPr>
          <a:xfrm>
            <a:off x="4818075" y="3628112"/>
            <a:ext cx="377400" cy="40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147225" y="4330348"/>
            <a:ext cx="930293" cy="3275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threshold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0450" y="3088100"/>
            <a:ext cx="614250" cy="2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6034650" y="3553188"/>
            <a:ext cx="97800" cy="114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6892575" y="3911888"/>
            <a:ext cx="97800" cy="1149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5792015" y="3458952"/>
            <a:ext cx="1565925" cy="747825"/>
          </a:xfrm>
          <a:custGeom>
            <a:avLst/>
            <a:gdLst/>
            <a:ahLst/>
            <a:cxnLst/>
            <a:rect l="0" t="0" r="0" b="0"/>
            <a:pathLst>
              <a:path w="62637" h="29913" extrusionOk="0">
                <a:moveTo>
                  <a:pt x="28838" y="5772"/>
                </a:moveTo>
                <a:cubicBezTo>
                  <a:pt x="21484" y="-355"/>
                  <a:pt x="-1642" y="-3357"/>
                  <a:pt x="123" y="6050"/>
                </a:cubicBezTo>
                <a:cubicBezTo>
                  <a:pt x="2461" y="18514"/>
                  <a:pt x="21606" y="19981"/>
                  <a:pt x="33577" y="24171"/>
                </a:cubicBezTo>
                <a:cubicBezTo>
                  <a:pt x="40046" y="26434"/>
                  <a:pt x="46816" y="28092"/>
                  <a:pt x="53649" y="28632"/>
                </a:cubicBezTo>
                <a:cubicBezTo>
                  <a:pt x="55880" y="28808"/>
                  <a:pt x="58957" y="30948"/>
                  <a:pt x="60340" y="29189"/>
                </a:cubicBezTo>
                <a:cubicBezTo>
                  <a:pt x="62814" y="26039"/>
                  <a:pt x="63463" y="20490"/>
                  <a:pt x="61176" y="17202"/>
                </a:cubicBezTo>
                <a:cubicBezTo>
                  <a:pt x="58422" y="13243"/>
                  <a:pt x="52679" y="12497"/>
                  <a:pt x="48074" y="11068"/>
                </a:cubicBezTo>
                <a:cubicBezTo>
                  <a:pt x="40295" y="8654"/>
                  <a:pt x="32689" y="5438"/>
                  <a:pt x="24656" y="4099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59" name="Shape 159"/>
          <p:cNvSpPr txBox="1"/>
          <p:nvPr/>
        </p:nvSpPr>
        <p:spPr>
          <a:xfrm>
            <a:off x="447825" y="2473825"/>
            <a:ext cx="37050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Difference between combining schools and keeping them separate: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771925" y="2100150"/>
            <a:ext cx="1380900" cy="393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All meals reimbursed at the “paid” rate.</a:t>
            </a:r>
          </a:p>
        </p:txBody>
      </p:sp>
      <p:sp>
        <p:nvSpPr>
          <p:cNvPr id="161" name="Shape 161"/>
          <p:cNvSpPr/>
          <p:nvPr/>
        </p:nvSpPr>
        <p:spPr>
          <a:xfrm>
            <a:off x="3969175" y="1949375"/>
            <a:ext cx="410900" cy="430575"/>
          </a:xfrm>
          <a:custGeom>
            <a:avLst/>
            <a:gdLst/>
            <a:ahLst/>
            <a:cxnLst/>
            <a:rect l="0" t="0" r="0" b="0"/>
            <a:pathLst>
              <a:path w="16436" h="17223" extrusionOk="0">
                <a:moveTo>
                  <a:pt x="0" y="0"/>
                </a:moveTo>
                <a:cubicBezTo>
                  <a:pt x="1681" y="6704"/>
                  <a:pt x="14099" y="6281"/>
                  <a:pt x="16284" y="12839"/>
                </a:cubicBezTo>
                <a:cubicBezTo>
                  <a:pt x="17436" y="16298"/>
                  <a:pt x="9909" y="17223"/>
                  <a:pt x="6263" y="1722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sp>
      <p:cxnSp>
        <p:nvCxnSpPr>
          <p:cNvPr id="162" name="Shape 162"/>
          <p:cNvCxnSpPr/>
          <p:nvPr/>
        </p:nvCxnSpPr>
        <p:spPr>
          <a:xfrm rot="10800000" flipH="1">
            <a:off x="3843925" y="1934550"/>
            <a:ext cx="2661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Brute Force - Combinatorics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56900" y="975850"/>
            <a:ext cx="8752500" cy="391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many ways of grouping a set of n objects into k groups?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Stirling Partition Number: S(n,k)</a:t>
            </a:r>
          </a:p>
          <a:p>
            <a:pPr lvl="0" indent="457200">
              <a:spcBef>
                <a:spcPts val="0"/>
              </a:spcBef>
              <a:buNone/>
            </a:pPr>
            <a:r>
              <a:rPr lang="en"/>
              <a:t>S(3,2) = 3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  <a:p>
            <a:pPr lvl="0" indent="457200" rtl="0">
              <a:spcBef>
                <a:spcPts val="0"/>
              </a:spcBef>
              <a:buNone/>
            </a:pPr>
            <a:r>
              <a:rPr lang="en"/>
              <a:t>S(30, 10) = 1.73 x 10</a:t>
            </a:r>
            <a:r>
              <a:rPr lang="en" baseline="30000"/>
              <a:t>23</a:t>
            </a:r>
            <a:r>
              <a:rPr lang="en"/>
              <a:t> </a:t>
            </a:r>
            <a:r>
              <a:rPr lang="en" sz="1400"/>
              <a:t>   </a:t>
            </a:r>
          </a:p>
          <a:p>
            <a:pPr lvl="0" indent="457200">
              <a:spcBef>
                <a:spcPts val="0"/>
              </a:spcBef>
              <a:buNone/>
            </a:pPr>
            <a:endParaRPr sz="1400"/>
          </a:p>
          <a:p>
            <a:pPr lvl="0" indent="457200" rtl="0">
              <a:spcBef>
                <a:spcPts val="0"/>
              </a:spcBef>
              <a:buNone/>
            </a:pPr>
            <a:r>
              <a:rPr lang="en"/>
              <a:t>S(100,10) = 2.75 x 10</a:t>
            </a:r>
            <a:r>
              <a:rPr lang="en" baseline="30000"/>
              <a:t>93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2146500" y="2083425"/>
            <a:ext cx="2881900" cy="543300"/>
            <a:chOff x="2483125" y="2012975"/>
            <a:chExt cx="2881900" cy="543300"/>
          </a:xfrm>
        </p:grpSpPr>
        <p:sp>
          <p:nvSpPr>
            <p:cNvPr id="171" name="Shape 171"/>
            <p:cNvSpPr/>
            <p:nvPr/>
          </p:nvSpPr>
          <p:spPr>
            <a:xfrm>
              <a:off x="2483125" y="2089500"/>
              <a:ext cx="168300" cy="1455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483125" y="2295475"/>
              <a:ext cx="168300" cy="1455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803250" y="2089500"/>
              <a:ext cx="168300" cy="145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74" name="Shape 174"/>
            <p:cNvCxnSpPr/>
            <p:nvPr/>
          </p:nvCxnSpPr>
          <p:spPr>
            <a:xfrm>
              <a:off x="2719688" y="2012975"/>
              <a:ext cx="15900" cy="54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75" name="Shape 175"/>
            <p:cNvSpPr/>
            <p:nvPr/>
          </p:nvSpPr>
          <p:spPr>
            <a:xfrm>
              <a:off x="3721950" y="2089500"/>
              <a:ext cx="168300" cy="145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3721950" y="2295475"/>
              <a:ext cx="168300" cy="1455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4042075" y="2089500"/>
              <a:ext cx="168300" cy="1455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78" name="Shape 178"/>
            <p:cNvCxnSpPr/>
            <p:nvPr/>
          </p:nvCxnSpPr>
          <p:spPr>
            <a:xfrm>
              <a:off x="3958513" y="2012975"/>
              <a:ext cx="15900" cy="54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79" name="Shape 179"/>
            <p:cNvSpPr/>
            <p:nvPr/>
          </p:nvSpPr>
          <p:spPr>
            <a:xfrm>
              <a:off x="4876600" y="2089500"/>
              <a:ext cx="168300" cy="1455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876600" y="2295475"/>
              <a:ext cx="168300" cy="145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5196725" y="2089500"/>
              <a:ext cx="168300" cy="1455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82" name="Shape 182"/>
            <p:cNvCxnSpPr/>
            <p:nvPr/>
          </p:nvCxnSpPr>
          <p:spPr>
            <a:xfrm>
              <a:off x="5113163" y="2012975"/>
              <a:ext cx="15900" cy="5433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183" name="Shape 183"/>
          <p:cNvSpPr txBox="1"/>
          <p:nvPr/>
        </p:nvSpPr>
        <p:spPr>
          <a:xfrm>
            <a:off x="3116175" y="2939450"/>
            <a:ext cx="6027900" cy="62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→ brute force fails for even just 30 schools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698075" y="3775700"/>
            <a:ext cx="5265300" cy="111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But NYC has over 1500 schools, clearly we need another way...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On-screen Show (16:9)</PresentationFormat>
  <Paragraphs>113</Paragraphs>
  <Slides>17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Dark</vt:lpstr>
      <vt:lpstr>Free Lunch  with  NYC Analytics</vt:lpstr>
      <vt:lpstr>Outline</vt:lpstr>
      <vt:lpstr>MODA and Open Source Analytics</vt:lpstr>
      <vt:lpstr>Who pays for lunch?</vt:lpstr>
      <vt:lpstr>Universal lunch programs  </vt:lpstr>
      <vt:lpstr>NYC Department of Education</vt:lpstr>
      <vt:lpstr>CEP - Reimbursement Rules</vt:lpstr>
      <vt:lpstr>Combining schools</vt:lpstr>
      <vt:lpstr>Brute Force - Combinatorics</vt:lpstr>
      <vt:lpstr>Monte Carlo</vt:lpstr>
      <vt:lpstr>What about local maxima?</vt:lpstr>
      <vt:lpstr>Simulated Annealing</vt:lpstr>
      <vt:lpstr>Optimizing for faster runtime</vt:lpstr>
      <vt:lpstr>Video of Simulation</vt:lpstr>
      <vt:lpstr>Results</vt:lpstr>
      <vt:lpstr>Results - compared to other methods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Lunch  with  NYC Analytics</dc:title>
  <dc:creator>Patel, Deena</dc:creator>
  <cp:lastModifiedBy>Patel, Deena</cp:lastModifiedBy>
  <cp:revision>1</cp:revision>
  <dcterms:modified xsi:type="dcterms:W3CDTF">2017-12-01T19:51:29Z</dcterms:modified>
</cp:coreProperties>
</file>